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97" r:id="rId4"/>
    <p:sldId id="296" r:id="rId5"/>
    <p:sldId id="278" r:id="rId6"/>
    <p:sldId id="279" r:id="rId7"/>
    <p:sldId id="308" r:id="rId8"/>
    <p:sldId id="309" r:id="rId9"/>
    <p:sldId id="311" r:id="rId10"/>
    <p:sldId id="310" r:id="rId11"/>
    <p:sldId id="280" r:id="rId12"/>
    <p:sldId id="307" r:id="rId13"/>
    <p:sldId id="283" r:id="rId14"/>
    <p:sldId id="284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40" r:id="rId38"/>
    <p:sldId id="334" r:id="rId39"/>
    <p:sldId id="335" r:id="rId40"/>
    <p:sldId id="337" r:id="rId41"/>
    <p:sldId id="338" r:id="rId42"/>
    <p:sldId id="33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A8D1D2-79EF-2FB1-8202-F68930FCCC96}" name="김재현" initials="김" userId="S::elsd0326@student.jbnu.ac.kr::d748fa45-46e2-41f6-b076-e8ffb829c4f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2000" autoAdjust="0"/>
  </p:normalViewPr>
  <p:slideViewPr>
    <p:cSldViewPr snapToGrid="0">
      <p:cViewPr varScale="1">
        <p:scale>
          <a:sx n="105" d="100"/>
          <a:sy n="105" d="100"/>
        </p:scale>
        <p:origin x="9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909BF-503D-46EF-A7F0-824009663C50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5C388-934A-4DC6-9185-7480E02D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76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일반적으로는 물리적으로 붙어있기 때문에 수십만 </a:t>
            </a:r>
            <a:r>
              <a:rPr lang="en-US" altLang="ko-KR" dirty="0" err="1"/>
              <a:t>iops</a:t>
            </a:r>
            <a:r>
              <a:rPr lang="ko-KR" altLang="en-US" dirty="0"/>
              <a:t>가 필요하거나 </a:t>
            </a:r>
            <a:r>
              <a:rPr lang="ko-KR" altLang="en-US" dirty="0" err="1"/>
              <a:t>레이턴시가</a:t>
            </a:r>
            <a:r>
              <a:rPr lang="ko-KR" altLang="en-US" dirty="0"/>
              <a:t> 적은 고성능 스토리지가 필요할 때 사용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휘발성이기 때문에 사용자가 </a:t>
            </a:r>
            <a:r>
              <a:rPr lang="en-US" altLang="ko-KR" dirty="0"/>
              <a:t>durability</a:t>
            </a:r>
            <a:r>
              <a:rPr lang="ko-KR" altLang="en-US" dirty="0"/>
              <a:t>에 대한 책임을 지는 경우</a:t>
            </a:r>
            <a:r>
              <a:rPr lang="en-US" altLang="ko-KR" dirty="0"/>
              <a:t>, </a:t>
            </a:r>
            <a:r>
              <a:rPr lang="ko-KR" altLang="en-US" dirty="0" err="1"/>
              <a:t>스왑</a:t>
            </a:r>
            <a:r>
              <a:rPr lang="en-US" altLang="ko-KR" dirty="0"/>
              <a:t>, </a:t>
            </a:r>
            <a:r>
              <a:rPr lang="ko-KR" altLang="en-US" dirty="0"/>
              <a:t>버퍼 등 임시 파일용도로 사용 가능</a:t>
            </a:r>
            <a:endParaRPr lang="en-US" altLang="ko-KR" dirty="0"/>
          </a:p>
          <a:p>
            <a:r>
              <a:rPr lang="en-US" altLang="ko-KR" dirty="0" err="1"/>
              <a:t>Ebs</a:t>
            </a:r>
            <a:r>
              <a:rPr lang="ko-KR" altLang="en-US" dirty="0"/>
              <a:t>도 충분히 빠른 서비스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12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4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57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Ha(high</a:t>
            </a:r>
            <a:r>
              <a:rPr lang="ko-KR" altLang="en-US" dirty="0"/>
              <a:t> </a:t>
            </a:r>
            <a:r>
              <a:rPr lang="en-US" altLang="ko-KR" dirty="0"/>
              <a:t>availability)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개의 서버를 이용하여 하나는 </a:t>
            </a:r>
            <a:r>
              <a:rPr lang="en-US" altLang="ko-KR" dirty="0"/>
              <a:t>active</a:t>
            </a:r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나머지 하나는 </a:t>
            </a:r>
            <a:r>
              <a:rPr lang="en-US" altLang="ko-KR" dirty="0"/>
              <a:t>standby </a:t>
            </a:r>
            <a:r>
              <a:rPr lang="ko-KR" altLang="en-US" dirty="0"/>
              <a:t>상태로 </a:t>
            </a:r>
            <a:r>
              <a:rPr lang="ko-KR" altLang="en-US" dirty="0" err="1"/>
              <a:t>정해놓는다</a:t>
            </a:r>
            <a:r>
              <a:rPr lang="en-US" altLang="ko-KR" dirty="0"/>
              <a:t>. </a:t>
            </a:r>
            <a:r>
              <a:rPr lang="ko-KR" altLang="en-US" dirty="0"/>
              <a:t>거의 모든 부하는 </a:t>
            </a:r>
            <a:r>
              <a:rPr lang="en-US" altLang="ko-KR" dirty="0"/>
              <a:t>active</a:t>
            </a:r>
            <a:r>
              <a:rPr lang="ko-KR" altLang="en-US" dirty="0"/>
              <a:t>에서 부담하고 </a:t>
            </a:r>
            <a:r>
              <a:rPr lang="en-US" altLang="ko-KR" dirty="0"/>
              <a:t>standby</a:t>
            </a:r>
            <a:r>
              <a:rPr lang="ko-KR" altLang="en-US" dirty="0"/>
              <a:t>상태의 서버는 장애가 발생하지 않는 이상 거의 가동하지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77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41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996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36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05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51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70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9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73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6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액티브 스탠바이가 장애 복구를 빠르게 하고 </a:t>
            </a:r>
            <a:r>
              <a:rPr lang="en-US" altLang="ko-KR" dirty="0"/>
              <a:t>read replica</a:t>
            </a:r>
            <a:r>
              <a:rPr lang="ko-KR" altLang="en-US" dirty="0"/>
              <a:t>가 부하를 줄여준다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30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796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불필요한 데이터 저장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83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23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10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78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957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947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대부분의 </a:t>
            </a:r>
            <a:r>
              <a:rPr lang="en-US" altLang="ko-KR" dirty="0" err="1"/>
              <a:t>db</a:t>
            </a:r>
            <a:r>
              <a:rPr lang="ko-KR" altLang="en-US" dirty="0"/>
              <a:t>들은 많은 용량을 한번에 가져오는 것 보다는 작은 용량에 대해서 빠르게 자주 </a:t>
            </a:r>
            <a:r>
              <a:rPr lang="ko-KR" altLang="en-US" dirty="0" err="1"/>
              <a:t>가져오는걸</a:t>
            </a:r>
            <a:r>
              <a:rPr lang="ko-KR" altLang="en-US" dirty="0"/>
              <a:t> 원한다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14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불필요한 데이터 저장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46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불필요한 데이터 저장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54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커머셜의 상품 카탈로그</a:t>
            </a:r>
            <a:r>
              <a:rPr lang="en-US" altLang="ko-KR" dirty="0"/>
              <a:t>, </a:t>
            </a:r>
            <a:r>
              <a:rPr lang="ko-KR" altLang="en-US" dirty="0"/>
              <a:t>장바구니</a:t>
            </a:r>
            <a:r>
              <a:rPr lang="en-US" altLang="ko-KR" dirty="0"/>
              <a:t>, </a:t>
            </a:r>
            <a:r>
              <a:rPr lang="ko-KR" altLang="en-US" dirty="0"/>
              <a:t>웹 세션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338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커머셜의 상품 카탈로그</a:t>
            </a:r>
            <a:r>
              <a:rPr lang="en-US" altLang="ko-KR" dirty="0"/>
              <a:t>, </a:t>
            </a:r>
            <a:r>
              <a:rPr lang="ko-KR" altLang="en-US" dirty="0"/>
              <a:t>장바구니</a:t>
            </a:r>
            <a:r>
              <a:rPr lang="en-US" altLang="ko-KR" dirty="0"/>
              <a:t>, </a:t>
            </a:r>
            <a:r>
              <a:rPr lang="ko-KR" altLang="en-US" dirty="0"/>
              <a:t>웹 세션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82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027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19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149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04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21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순서대로 빠르게 읽어와야 하는 경우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빅데이터 분석을 할 때 기가바이트 단위로 데이터를 </a:t>
            </a:r>
            <a:r>
              <a:rPr lang="ko-KR" altLang="en-US" dirty="0" err="1"/>
              <a:t>읽어들어와야</a:t>
            </a:r>
            <a:r>
              <a:rPr lang="ko-KR" altLang="en-US" dirty="0"/>
              <a:t> 할 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5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08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Ssd</a:t>
            </a:r>
            <a:r>
              <a:rPr lang="ko-KR" altLang="en-US" dirty="0"/>
              <a:t>는 </a:t>
            </a:r>
            <a:r>
              <a:rPr lang="en-US" altLang="ko-KR" dirty="0" err="1"/>
              <a:t>iops</a:t>
            </a:r>
            <a:r>
              <a:rPr lang="ko-KR" altLang="en-US" dirty="0"/>
              <a:t>가 좋고</a:t>
            </a:r>
            <a:r>
              <a:rPr lang="en-US" altLang="ko-KR" dirty="0"/>
              <a:t>, </a:t>
            </a:r>
            <a:r>
              <a:rPr lang="en-US" altLang="ko-KR" dirty="0" err="1"/>
              <a:t>hdd</a:t>
            </a:r>
            <a:r>
              <a:rPr lang="ko-KR" altLang="en-US" dirty="0"/>
              <a:t>는 저렴하면서 </a:t>
            </a:r>
            <a:r>
              <a:rPr lang="en-US" altLang="ko-KR" dirty="0"/>
              <a:t>throughput</a:t>
            </a:r>
            <a:r>
              <a:rPr lang="ko-KR" altLang="en-US" dirty="0"/>
              <a:t>이 좋다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9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대상의 유형에는 인스턴스</a:t>
            </a:r>
            <a:r>
              <a:rPr lang="en-US" altLang="ko-KR" dirty="0"/>
              <a:t>, </a:t>
            </a:r>
            <a:r>
              <a:rPr lang="en-US" altLang="ko-KR" dirty="0" err="1"/>
              <a:t>ip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람다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96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증분이란</a:t>
            </a:r>
            <a:r>
              <a:rPr lang="ko-KR" altLang="en-US" dirty="0"/>
              <a:t> 변경된 부분만 변경하기 때문에 효율적으로 백업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51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인스턴스가 너무 커져서 관리를 해야 한다고 가정했을 때</a:t>
            </a:r>
            <a:r>
              <a:rPr lang="en-US" altLang="ko-KR" dirty="0"/>
              <a:t>,</a:t>
            </a:r>
            <a:r>
              <a:rPr lang="ko-KR" altLang="en-US" dirty="0"/>
              <a:t> 타입 변경</a:t>
            </a:r>
            <a:r>
              <a:rPr lang="en-US" altLang="ko-KR" dirty="0"/>
              <a:t>, </a:t>
            </a:r>
            <a:r>
              <a:rPr lang="ko-KR" altLang="en-US" dirty="0"/>
              <a:t>용량 추가 정도로만 해결은 불가능하다</a:t>
            </a:r>
            <a:r>
              <a:rPr lang="en-US" altLang="ko-KR" dirty="0"/>
              <a:t>. </a:t>
            </a:r>
            <a:r>
              <a:rPr lang="ko-KR" altLang="en-US" dirty="0"/>
              <a:t>데이터베이스의 설정</a:t>
            </a:r>
            <a:r>
              <a:rPr lang="en-US" altLang="ko-KR" dirty="0"/>
              <a:t>, </a:t>
            </a:r>
            <a:r>
              <a:rPr lang="ko-KR" altLang="en-US" dirty="0"/>
              <a:t>업데이트</a:t>
            </a:r>
            <a:r>
              <a:rPr lang="en-US" altLang="ko-KR" dirty="0"/>
              <a:t>, </a:t>
            </a:r>
            <a:r>
              <a:rPr lang="ko-KR" altLang="en-US" dirty="0"/>
              <a:t>이중화 등에 대한 고민이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8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C44B4-914F-26CF-F402-39244D5D0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44320C-C0FB-795E-730C-1274DF8A8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09E8F-FA9F-5500-CFAA-F5C1E94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2FEB8-73AB-5E3D-E09C-296E97D3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8BB892-A53F-A7DF-0A16-D304475C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9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6361-032F-3004-D7F7-65BACAF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29598F-CFA7-8BE0-A6EB-B2955ED1D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08E7F-273A-F0A7-CB9C-53205F2F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90ED9-6558-CCC3-0E43-089E92E5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E1E32-E929-0F32-29F1-11589D89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37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A7BC57-9FDF-BBBF-579B-E2A3E2D40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008507-034D-2F63-6A2B-9521FBF4A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250F9-3536-91B5-B193-F7B31A3E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2FDF5-2E09-3624-A157-5085B74FC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85CF2-4335-C4E6-EF55-93986B58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4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45083-BCF3-1FD2-ADE1-A7801058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B38FC-E797-F83D-90CF-3CF0BB087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1E370-0F4C-0A8B-0D85-45CE27E1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270FB1-8F91-D9CD-E434-AE439F76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DD38B-C7B0-F9E1-E03B-2368B816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4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731F0-A91E-2BA0-E585-8846664F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AB8A7-3AEF-2434-A895-2AD86F306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42E85-320C-2257-133C-491CE1C9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9151B-1CCC-EC52-B52F-4F00F125D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E70E4-04FF-F684-02A7-4ADE51C0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5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57188-F50F-964F-02C4-DF3965C3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B2526-7CA7-CF3A-E9D8-3527D708D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930050-C2B8-0059-D7E6-76C596658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E53DC8-2879-ADFA-44B5-7C7A1D63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3C25A-543C-0226-5A28-8ED398A7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81316D-CFAE-3FA3-F30B-564630BF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298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298CB-A30C-1EC1-BC7B-6A7567AA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AD84E0-CE80-D131-9512-C20282C39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63126-24DC-6CF5-101C-2A1F13554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7B98E5-B4BA-756B-B3A8-650BAD955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BC25DB-0286-14A9-ED37-D02BBA3E8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5D3DF2-B2D6-5055-63FC-058A1176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48D35C-E0D3-3625-4E1F-3976DC23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C90503-DD5D-7D0C-10EB-6B04C198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14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B6756-6179-62A7-27B1-59A57FEB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2C9F00-053D-5446-01B6-BC0395D3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F1D02D-ADF0-5E37-9F14-E6B9989B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7D1411-C13C-7053-0D60-2FCE2B6C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7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55D014-DCD5-F6FE-D79C-44F2BC3C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D81402-FCE8-2DE0-A749-84A8EC93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D4235-5B19-199A-B9DA-05C57EF6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44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72E38-F044-60C8-FDFF-015EDA43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A5A0CB-03C4-33A1-2DEC-81F8B119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95B66A-B82A-41D2-2902-C57C55BBB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498586-5FFE-EB13-7579-5ADA6ED5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17427D-7791-C917-BAB3-774DEDCFF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017001-6DCB-1D52-3B36-91152487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5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925A3-A2EA-1495-AF73-0A750CD1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C28CE2-90D4-B30D-7C25-6C49EF2E3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1A9D7-6DEB-A23A-6BD3-07E2AC605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C71F4-C03B-494A-3C60-4F595917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D84E75-9A6E-E09E-9C34-87AB5293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10DD31-2AC5-90D0-4D53-E5D09A82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4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01D028-20F8-3355-69EB-090B838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DD8857-2C1E-717F-87B0-D6D978DC0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F7E65-7808-14F2-3C92-FD9F4B62A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C2D2-5A1C-4C7F-8B84-C4DC8EB1FF56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64BAE-84CB-0C98-1773-0B93E8DDC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C6B54-E4C9-12F6-3824-643A16165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21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4C0D12-CC29-8011-2D85-7B1C98F7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b="1" dirty="0"/>
              <a:t>AWS Storage and Database</a:t>
            </a:r>
            <a:endParaRPr lang="ko-KR" altLang="en-US" sz="54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BB19EF-E170-43CB-C46E-7109DCE15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/>
              <a:t>Jae Hyeon Kim</a:t>
            </a:r>
            <a:endParaRPr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377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EBS </a:t>
            </a:r>
            <a:r>
              <a:rPr lang="ko-KR" altLang="en-US" sz="4000" b="1" dirty="0"/>
              <a:t>볼륨 유형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8F8725-E467-A719-3525-15DB7753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9" y="1764792"/>
            <a:ext cx="11128346" cy="44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9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더 큰 볼륨이나 다른 타입이 필요하다면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5FE831-2823-EFA4-151C-A4C53AFD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160" y="1812415"/>
            <a:ext cx="5787679" cy="45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00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937258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EBS </a:t>
            </a:r>
            <a:r>
              <a:rPr lang="ko-KR" altLang="en-US" sz="4000" b="1" dirty="0" err="1"/>
              <a:t>무중단</a:t>
            </a:r>
            <a:r>
              <a:rPr lang="ko-KR" altLang="en-US" sz="4000" b="1" dirty="0"/>
              <a:t> 변경 및 비용 효율성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B3583-626A-8EF0-F5B5-ABF9C4B6D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Elastic Volumes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인스턴스 중단 없는 볼륨 타입 변경</a:t>
            </a:r>
            <a:r>
              <a:rPr lang="en-US" altLang="ko-KR" sz="1600" dirty="0"/>
              <a:t>, </a:t>
            </a:r>
            <a:r>
              <a:rPr lang="ko-KR" altLang="en-US" sz="1600" dirty="0"/>
              <a:t>크기 변경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인스턴스 중단 없는 </a:t>
            </a:r>
            <a:r>
              <a:rPr lang="en-US" altLang="ko-KR" sz="1600" dirty="0"/>
              <a:t>IOPS </a:t>
            </a:r>
            <a:r>
              <a:rPr lang="ko-KR" altLang="en-US" sz="1600" dirty="0"/>
              <a:t>변경</a:t>
            </a:r>
            <a:r>
              <a:rPr lang="en-US" altLang="ko-KR" sz="1600" dirty="0"/>
              <a:t>(io1)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인스턴스 변경은 최고 </a:t>
            </a:r>
            <a:r>
              <a:rPr lang="en-US" altLang="ko-KR" sz="1600" dirty="0"/>
              <a:t>6</a:t>
            </a:r>
            <a:r>
              <a:rPr lang="ko-KR" altLang="en-US" sz="1600" dirty="0"/>
              <a:t>시간 경과 후 </a:t>
            </a:r>
            <a:r>
              <a:rPr lang="ko-KR" altLang="en-US" sz="1600" dirty="0" err="1"/>
              <a:t>재변경</a:t>
            </a:r>
            <a:r>
              <a:rPr lang="ko-KR" altLang="en-US" sz="1600" dirty="0"/>
              <a:t> 허용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생성한 용량만큼만 비용을 지불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비용 절감을 위한 증분 기반의 스냅샷 가능</a:t>
            </a:r>
            <a:endParaRPr lang="en-US" altLang="ko-KR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63505-7ED8-BC52-5B4D-1E71DDE0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935" y="2309548"/>
            <a:ext cx="2722273" cy="38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6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관리형 데이터베이스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B34E0F-CBCC-B3D7-FFEB-4C1C684BB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322" y="1517119"/>
            <a:ext cx="6100982" cy="48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5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자체 관리 데이터베이스 시스템의 단점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CB901EC-D115-F37E-25B2-7AC05C0F2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하드웨어 및 소프트웨어 설치</a:t>
            </a:r>
            <a:r>
              <a:rPr lang="en-US" altLang="ko-KR" sz="2000" dirty="0"/>
              <a:t>, </a:t>
            </a:r>
            <a:r>
              <a:rPr lang="ko-KR" altLang="en-US" sz="2000" dirty="0"/>
              <a:t>구성</a:t>
            </a:r>
            <a:r>
              <a:rPr lang="en-US" altLang="ko-KR" sz="2000" dirty="0"/>
              <a:t>, </a:t>
            </a:r>
            <a:r>
              <a:rPr lang="ko-KR" altLang="en-US" sz="2000" dirty="0"/>
              <a:t>패치</a:t>
            </a:r>
            <a:r>
              <a:rPr lang="en-US" altLang="ko-KR" sz="2000" dirty="0"/>
              <a:t>, </a:t>
            </a:r>
            <a:r>
              <a:rPr lang="ko-KR" altLang="en-US" sz="2000" dirty="0"/>
              <a:t>백업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성능 및 가용성 이슈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컴퓨팅 및 스토리지 용량 계획 및 클러스터 확장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보안 및 규정 준수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81957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자체 관리 데이터베이스 시스템의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A4F9B9-BA4D-BB09-45D5-019BC304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36" y="1771879"/>
            <a:ext cx="10924928" cy="46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96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손쉬운 설치 및 </a:t>
            </a:r>
            <a:r>
              <a:rPr lang="en-US" altLang="ko-KR" sz="4000" b="1" dirty="0"/>
              <a:t>HA </a:t>
            </a:r>
            <a:r>
              <a:rPr lang="ko-KR" altLang="en-US" sz="4000" b="1" dirty="0"/>
              <a:t>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59B50-BF90-F980-C7E8-C6958241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534" y="1517119"/>
            <a:ext cx="4046931" cy="503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6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RDS</a:t>
            </a:r>
            <a:endParaRPr lang="ko-KR" altLang="en-US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E81A29-F140-B90F-ECC1-5D2901A5B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" b="1787"/>
          <a:stretch/>
        </p:blipFill>
        <p:spPr>
          <a:xfrm>
            <a:off x="0" y="2211903"/>
            <a:ext cx="12192000" cy="41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90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RDS</a:t>
            </a:r>
            <a:r>
              <a:rPr lang="ko-KR" altLang="en-US" sz="4000" b="1" dirty="0"/>
              <a:t> 운영 편의성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DCF5FC-AF49-C379-8EB7-EBBB8C27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AWS </a:t>
            </a:r>
            <a:r>
              <a:rPr lang="ko-KR" altLang="en-US" sz="2000" dirty="0"/>
              <a:t>관리 콘솔이나</a:t>
            </a:r>
            <a:r>
              <a:rPr lang="en-US" altLang="ko-KR" sz="2000" dirty="0"/>
              <a:t> AWS</a:t>
            </a:r>
            <a:r>
              <a:rPr lang="ko-KR" altLang="en-US" sz="2000" dirty="0"/>
              <a:t> </a:t>
            </a:r>
            <a:r>
              <a:rPr lang="en-US" altLang="ko-KR" sz="2000" dirty="0"/>
              <a:t>CLI, </a:t>
            </a:r>
            <a:r>
              <a:rPr lang="ko-KR" altLang="en-US" sz="2000" dirty="0"/>
              <a:t>간단한 </a:t>
            </a:r>
            <a:r>
              <a:rPr lang="en-US" altLang="ko-KR" sz="2000" dirty="0"/>
              <a:t>API </a:t>
            </a:r>
            <a:r>
              <a:rPr lang="ko-KR" altLang="en-US" sz="2000" dirty="0"/>
              <a:t>호출 등으로 모든 관계형 </a:t>
            </a:r>
            <a:r>
              <a:rPr lang="en-US" altLang="ko-KR" sz="2000" dirty="0"/>
              <a:t>DB </a:t>
            </a:r>
            <a:r>
              <a:rPr lang="ko-KR" altLang="en-US" sz="2000" dirty="0"/>
              <a:t>관리 가능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몇 번의 클릭만으로 하드웨어 </a:t>
            </a:r>
            <a:r>
              <a:rPr lang="ko-KR" altLang="en-US" sz="2000" dirty="0" err="1"/>
              <a:t>프로비저닝</a:t>
            </a:r>
            <a:r>
              <a:rPr lang="en-US" altLang="ko-KR" sz="2000" dirty="0"/>
              <a:t>, </a:t>
            </a:r>
            <a:r>
              <a:rPr lang="ko-KR" altLang="en-US" sz="2000" dirty="0"/>
              <a:t>패치</a:t>
            </a:r>
            <a:r>
              <a:rPr lang="en-US" altLang="ko-KR" sz="2000" dirty="0"/>
              <a:t>, </a:t>
            </a:r>
            <a:r>
              <a:rPr lang="ko-KR" altLang="en-US" sz="2000" dirty="0"/>
              <a:t>백업</a:t>
            </a:r>
            <a:r>
              <a:rPr lang="en-US" altLang="ko-KR" sz="2000" dirty="0"/>
              <a:t>, </a:t>
            </a:r>
            <a:r>
              <a:rPr lang="ko-KR" altLang="en-US" sz="2000" dirty="0"/>
              <a:t>복구</a:t>
            </a:r>
            <a:r>
              <a:rPr lang="en-US" altLang="ko-KR" sz="2000" dirty="0"/>
              <a:t>, </a:t>
            </a:r>
            <a:r>
              <a:rPr lang="ko-KR" altLang="en-US" sz="2000" dirty="0"/>
              <a:t>확장</a:t>
            </a:r>
            <a:r>
              <a:rPr lang="en-US" altLang="ko-KR" sz="2000" dirty="0"/>
              <a:t>, </a:t>
            </a:r>
            <a:r>
              <a:rPr lang="ko-KR" altLang="en-US" sz="2000" dirty="0"/>
              <a:t>고가용성 등의 작업이 가능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Built-in </a:t>
            </a:r>
            <a:r>
              <a:rPr lang="ko-KR" altLang="en-US" sz="2000" dirty="0"/>
              <a:t>된 모니터링</a:t>
            </a:r>
            <a:r>
              <a:rPr lang="en-US" altLang="ko-KR" sz="2000" dirty="0"/>
              <a:t>, </a:t>
            </a:r>
            <a:r>
              <a:rPr lang="ko-KR" altLang="en-US" sz="2000" dirty="0"/>
              <a:t>보안 기능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6203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RDS</a:t>
            </a:r>
            <a:r>
              <a:rPr lang="ko-KR" altLang="en-US" sz="4000" b="1" dirty="0"/>
              <a:t> 운영 편의성 </a:t>
            </a:r>
            <a:r>
              <a:rPr lang="en-US" altLang="ko-KR" sz="4000" b="1" dirty="0"/>
              <a:t>- Provision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DCF5FC-AF49-C379-8EB7-EBBB8C27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AWS </a:t>
            </a:r>
            <a:r>
              <a:rPr lang="ko-KR" altLang="en-US" sz="2000" dirty="0"/>
              <a:t>콘솔에서 몇 분 만에 서비스에 필요한 데이터베이스 구성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상면</a:t>
            </a:r>
            <a:r>
              <a:rPr lang="en-US" altLang="ko-KR" sz="2000" dirty="0"/>
              <a:t>, </a:t>
            </a:r>
            <a:r>
              <a:rPr lang="ko-KR" altLang="en-US" sz="2000" dirty="0"/>
              <a:t>서버</a:t>
            </a:r>
            <a:r>
              <a:rPr lang="en-US" altLang="ko-KR" sz="2000" dirty="0"/>
              <a:t>, </a:t>
            </a:r>
            <a:r>
              <a:rPr lang="ko-KR" altLang="en-US" sz="2000" dirty="0"/>
              <a:t>네트워크</a:t>
            </a:r>
            <a:r>
              <a:rPr lang="en-US" altLang="ko-KR" sz="2000" dirty="0"/>
              <a:t>, OS</a:t>
            </a:r>
            <a:r>
              <a:rPr lang="ko-KR" altLang="en-US" sz="2000" dirty="0"/>
              <a:t>설치</a:t>
            </a:r>
            <a:r>
              <a:rPr lang="en-US" altLang="ko-KR" sz="2000" dirty="0"/>
              <a:t>, DB</a:t>
            </a:r>
            <a:r>
              <a:rPr lang="ko-KR" altLang="en-US" sz="2000" dirty="0"/>
              <a:t>설치 등의 모든 작업이 불필요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34F9D1-BCEA-3A99-E203-646B3D1F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10" y="2927142"/>
            <a:ext cx="5039060" cy="37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간단한 아키텍처에서도 </a:t>
            </a:r>
            <a:r>
              <a:rPr lang="en-US" altLang="ko-KR" sz="4000" b="1" dirty="0"/>
              <a:t>Storage</a:t>
            </a:r>
            <a:r>
              <a:rPr lang="ko-KR" altLang="en-US" sz="4000" b="1" dirty="0"/>
              <a:t>는 필수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E00166-4160-35E9-EBD8-4E0CD675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18" y="1903447"/>
            <a:ext cx="4339726" cy="448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RDS</a:t>
            </a:r>
            <a:r>
              <a:rPr lang="ko-KR" altLang="en-US" sz="4000" b="1" dirty="0"/>
              <a:t> 운영 편의성 </a:t>
            </a:r>
            <a:r>
              <a:rPr lang="en-US" altLang="ko-KR" sz="4000" b="1" dirty="0"/>
              <a:t>- </a:t>
            </a:r>
            <a:r>
              <a:rPr lang="ko-KR" altLang="en-US" sz="4000" b="1" dirty="0"/>
              <a:t>모니터링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DCF5FC-AF49-C379-8EB7-EBBB8C27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DB </a:t>
            </a:r>
            <a:r>
              <a:rPr lang="ko-KR" altLang="en-US" sz="2000" dirty="0"/>
              <a:t>인스턴스에 대한 </a:t>
            </a:r>
            <a:r>
              <a:rPr lang="en-US" altLang="ko-KR" sz="2000" dirty="0"/>
              <a:t>CloudWatch </a:t>
            </a:r>
            <a:r>
              <a:rPr lang="ko-KR" altLang="en-US" sz="2000" dirty="0"/>
              <a:t>지표 모니터링</a:t>
            </a:r>
            <a:endParaRPr lang="en-US" altLang="ko-KR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CPU, Memory, Disk Space, IOPS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DB</a:t>
            </a:r>
            <a:r>
              <a:rPr lang="ko-KR" altLang="en-US" sz="2000" dirty="0"/>
              <a:t>로그를 </a:t>
            </a:r>
            <a:r>
              <a:rPr lang="en-US" altLang="ko-KR" sz="2000" dirty="0"/>
              <a:t>CloudWatch Logs</a:t>
            </a:r>
            <a:r>
              <a:rPr lang="ko-KR" altLang="en-US" sz="2000" dirty="0"/>
              <a:t>에 직접 </a:t>
            </a:r>
            <a:r>
              <a:rPr lang="en-US" altLang="ko-KR" sz="2000" dirty="0"/>
              <a:t>upload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Amazon RDS for MySQL/MariaDB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Enhanced </a:t>
            </a:r>
            <a:r>
              <a:rPr lang="ko-KR" altLang="en-US" sz="2000" dirty="0"/>
              <a:t>모니터링</a:t>
            </a:r>
            <a:endParaRPr lang="en-US" altLang="ko-KR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시스템 수준 지표 모니터링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1</a:t>
            </a:r>
            <a:r>
              <a:rPr lang="ko-KR" altLang="en-US" sz="1600" dirty="0"/>
              <a:t>초 단위까지 지표 수집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3</a:t>
            </a:r>
            <a:r>
              <a:rPr lang="en-US" altLang="ko-KR" sz="2000" baseline="30000" dirty="0"/>
              <a:t>rd</a:t>
            </a:r>
            <a:r>
              <a:rPr lang="en-US" altLang="ko-KR" sz="2000" dirty="0"/>
              <a:t> party </a:t>
            </a:r>
            <a:r>
              <a:rPr lang="ko-KR" altLang="en-US" sz="2000" dirty="0"/>
              <a:t>모니터링 툴과 통합 가능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FE01E4-7131-E01D-6106-D21F6BA6E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1" r="1147" b="834"/>
          <a:stretch/>
        </p:blipFill>
        <p:spPr>
          <a:xfrm>
            <a:off x="6696075" y="2842682"/>
            <a:ext cx="4857750" cy="32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27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RDS</a:t>
            </a:r>
            <a:r>
              <a:rPr lang="ko-KR" altLang="en-US" sz="4000" b="1" dirty="0"/>
              <a:t> 운영 편의성 </a:t>
            </a:r>
            <a:r>
              <a:rPr lang="en-US" altLang="ko-KR" sz="4000" b="1" dirty="0"/>
              <a:t>– </a:t>
            </a:r>
            <a:r>
              <a:rPr lang="ko-KR" altLang="en-US" sz="4000" b="1" dirty="0"/>
              <a:t>알람</a:t>
            </a:r>
            <a:r>
              <a:rPr lang="en-US" altLang="ko-KR" sz="4000" b="1" dirty="0"/>
              <a:t>(Alarm)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DCF5FC-AF49-C379-8EB7-EBBB8C27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Amazon SNS</a:t>
            </a:r>
            <a:r>
              <a:rPr lang="ko-KR" altLang="en-US" sz="2000" dirty="0"/>
              <a:t>와의 연계를 통해 </a:t>
            </a:r>
            <a:r>
              <a:rPr lang="en-US" altLang="ko-KR" sz="2000" dirty="0"/>
              <a:t>RDS</a:t>
            </a:r>
            <a:r>
              <a:rPr lang="ko-KR" altLang="en-US" sz="2000" dirty="0"/>
              <a:t>에서 이벤트 발생 시 경보 수신 가능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Amazon SNS</a:t>
            </a:r>
            <a:r>
              <a:rPr lang="ko-KR" altLang="en-US" sz="2000" dirty="0"/>
              <a:t>에서 지원하는 모든 형태 경보</a:t>
            </a:r>
            <a:r>
              <a:rPr lang="en-US" altLang="ko-KR" sz="2000" dirty="0"/>
              <a:t>(</a:t>
            </a:r>
            <a:r>
              <a:rPr lang="ko-KR" altLang="en-US" sz="2000" dirty="0"/>
              <a:t>이메일 또는 </a:t>
            </a:r>
            <a:r>
              <a:rPr lang="en-US" altLang="ko-KR" sz="2000" dirty="0"/>
              <a:t>HTTP </a:t>
            </a:r>
            <a:r>
              <a:rPr lang="ko-KR" altLang="en-US" sz="2000" dirty="0" err="1"/>
              <a:t>엔드포인트</a:t>
            </a:r>
            <a:r>
              <a:rPr lang="ko-KR" altLang="en-US" sz="2000" dirty="0"/>
              <a:t> 호출</a:t>
            </a:r>
            <a:r>
              <a:rPr lang="en-US" altLang="ko-KR" sz="2000" dirty="0"/>
              <a:t>) </a:t>
            </a:r>
            <a:r>
              <a:rPr lang="ko-KR" altLang="en-US" sz="2000" dirty="0"/>
              <a:t>지원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6</a:t>
            </a:r>
            <a:r>
              <a:rPr lang="ko-KR" altLang="en-US" sz="2000" dirty="0"/>
              <a:t>가지 소스 유형</a:t>
            </a:r>
            <a:r>
              <a:rPr lang="en-US" altLang="ko-KR" sz="2000" dirty="0"/>
              <a:t>(DB </a:t>
            </a:r>
            <a:r>
              <a:rPr lang="ko-KR" altLang="en-US" sz="2000" dirty="0"/>
              <a:t>인스턴스</a:t>
            </a:r>
            <a:r>
              <a:rPr lang="en-US" altLang="ko-KR" sz="2000" dirty="0"/>
              <a:t>, DB </a:t>
            </a:r>
            <a:r>
              <a:rPr lang="ko-KR" altLang="en-US" sz="2000" dirty="0"/>
              <a:t>파라미터 그룹</a:t>
            </a:r>
            <a:r>
              <a:rPr lang="en-US" altLang="ko-KR" sz="2000" dirty="0"/>
              <a:t>, DB </a:t>
            </a:r>
            <a:r>
              <a:rPr lang="ko-KR" altLang="en-US" sz="2000" dirty="0"/>
              <a:t>보안 그룹</a:t>
            </a:r>
            <a:r>
              <a:rPr lang="en-US" altLang="ko-KR" sz="2000" dirty="0"/>
              <a:t>, DB </a:t>
            </a:r>
            <a:r>
              <a:rPr lang="ko-KR" altLang="en-US" sz="2000" dirty="0"/>
              <a:t>스냅 샷</a:t>
            </a:r>
            <a:r>
              <a:rPr lang="en-US" altLang="ko-KR" sz="2000" dirty="0"/>
              <a:t>, DB </a:t>
            </a:r>
            <a:r>
              <a:rPr lang="ko-KR" altLang="en-US" sz="2000" dirty="0"/>
              <a:t>클러스터</a:t>
            </a:r>
            <a:r>
              <a:rPr lang="en-US" altLang="ko-KR" sz="2000" dirty="0"/>
              <a:t>, DB </a:t>
            </a:r>
            <a:r>
              <a:rPr lang="ko-KR" altLang="en-US" sz="2000" dirty="0"/>
              <a:t>클러스터 스냅샷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17</a:t>
            </a:r>
            <a:r>
              <a:rPr lang="ko-KR" altLang="en-US" sz="2000" dirty="0"/>
              <a:t>가지 이벤트 범주</a:t>
            </a:r>
            <a:r>
              <a:rPr lang="en-US" altLang="ko-KR" sz="2000" dirty="0"/>
              <a:t>(</a:t>
            </a:r>
            <a:r>
              <a:rPr lang="ko-KR" altLang="en-US" sz="2000" dirty="0"/>
              <a:t>가용성</a:t>
            </a:r>
            <a:r>
              <a:rPr lang="en-US" altLang="ko-KR" sz="2000" dirty="0"/>
              <a:t>, </a:t>
            </a:r>
            <a:r>
              <a:rPr lang="ko-KR" altLang="en-US" sz="2000" dirty="0"/>
              <a:t>백업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구성</a:t>
            </a:r>
            <a:r>
              <a:rPr lang="en-US" altLang="ko-KR" sz="2000" dirty="0"/>
              <a:t> </a:t>
            </a:r>
            <a:r>
              <a:rPr lang="ko-KR" altLang="en-US" sz="2000" dirty="0"/>
              <a:t>변경 등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4167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RDS</a:t>
            </a:r>
            <a:r>
              <a:rPr lang="ko-KR" altLang="en-US" sz="4000" b="1" dirty="0"/>
              <a:t> 가용성 및 내구성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DCF5FC-AF49-C379-8EB7-EBBB8C27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물리적으로 분리된 가용 영역에 </a:t>
            </a:r>
            <a:r>
              <a:rPr lang="en-US" altLang="ko-KR" sz="2000" dirty="0"/>
              <a:t>standby </a:t>
            </a:r>
            <a:r>
              <a:rPr lang="ko-KR" altLang="en-US" sz="2000" dirty="0"/>
              <a:t>데이터베이스를 운영하여 가용성 높임</a:t>
            </a:r>
            <a:endParaRPr lang="en-US" altLang="ko-KR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동기식 복제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자동 </a:t>
            </a:r>
            <a:r>
              <a:rPr lang="en-US" altLang="ko-KR" sz="1600" dirty="0"/>
              <a:t>Failover(1~2</a:t>
            </a:r>
            <a:r>
              <a:rPr lang="ko-KR" altLang="en-US" sz="1600" dirty="0"/>
              <a:t>분 이내</a:t>
            </a:r>
            <a:r>
              <a:rPr lang="en-US" altLang="ko-KR" sz="1600" dirty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Primary </a:t>
            </a:r>
            <a:r>
              <a:rPr lang="ko-KR" altLang="en-US" sz="1600" dirty="0"/>
              <a:t>안정성을 위해 </a:t>
            </a:r>
            <a:r>
              <a:rPr lang="en-US" altLang="ko-KR" sz="1600" dirty="0"/>
              <a:t>standby </a:t>
            </a:r>
            <a:r>
              <a:rPr lang="ko-KR" altLang="en-US" sz="1600" dirty="0"/>
              <a:t>복제본에 백업</a:t>
            </a:r>
            <a:r>
              <a:rPr lang="en-US" altLang="ko-KR" sz="1600" dirty="0"/>
              <a:t>, </a:t>
            </a:r>
            <a:r>
              <a:rPr lang="ko-KR" altLang="en-US" sz="1600" dirty="0"/>
              <a:t>패치</a:t>
            </a:r>
            <a:r>
              <a:rPr lang="en-US" altLang="ko-KR" sz="1600" dirty="0"/>
              <a:t>, </a:t>
            </a:r>
            <a:r>
              <a:rPr lang="ko-KR" altLang="en-US" sz="1600" dirty="0"/>
              <a:t>시스템 업그레이드 먼저 수행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한 번의 클릭으로 생성</a:t>
            </a:r>
            <a:r>
              <a:rPr lang="en-US" altLang="ko-KR" sz="1600" dirty="0"/>
              <a:t>(</a:t>
            </a:r>
            <a:r>
              <a:rPr lang="ko-KR" altLang="en-US" sz="1600" dirty="0"/>
              <a:t>운영 중 수행 또한 가능</a:t>
            </a:r>
            <a:r>
              <a:rPr lang="en-US" altLang="ko-KR" sz="16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A55B74-F052-E310-6235-5AB65A67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577" y="3692788"/>
            <a:ext cx="3702254" cy="29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1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RDS</a:t>
            </a:r>
            <a:r>
              <a:rPr lang="ko-KR" altLang="en-US" sz="4000" b="1" dirty="0"/>
              <a:t> 가용성 및 내구성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B3F3F62-9CC1-537E-CCB1-0BCD0F7ABB71}"/>
              </a:ext>
            </a:extLst>
          </p:cNvPr>
          <p:cNvGrpSpPr/>
          <p:nvPr/>
        </p:nvGrpSpPr>
        <p:grpSpPr>
          <a:xfrm>
            <a:off x="4072534" y="1517119"/>
            <a:ext cx="4046931" cy="5034252"/>
            <a:chOff x="4072534" y="1517119"/>
            <a:chExt cx="4046931" cy="50342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44A887-12E5-0A05-AC36-863A43B84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2534" y="1517119"/>
              <a:ext cx="4046931" cy="5034252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256A08C-0972-DAFC-8241-16FE8F3E10DF}"/>
                </a:ext>
              </a:extLst>
            </p:cNvPr>
            <p:cNvCxnSpPr>
              <a:cxnSpLocks/>
            </p:cNvCxnSpPr>
            <p:nvPr/>
          </p:nvCxnSpPr>
          <p:spPr>
            <a:xfrm>
              <a:off x="5067300" y="4238625"/>
              <a:ext cx="0" cy="72628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C83D878-B42B-DB44-E021-3E4B93C14D81}"/>
                </a:ext>
              </a:extLst>
            </p:cNvPr>
            <p:cNvCxnSpPr>
              <a:cxnSpLocks/>
            </p:cNvCxnSpPr>
            <p:nvPr/>
          </p:nvCxnSpPr>
          <p:spPr>
            <a:xfrm>
              <a:off x="5067300" y="4614862"/>
              <a:ext cx="1943100" cy="952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86CA74D-5756-0F6B-DD50-CA0AA5E21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1825" y="4238625"/>
              <a:ext cx="0" cy="40243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4402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가용성 및 내구성</a:t>
            </a:r>
            <a:r>
              <a:rPr lang="en-US" altLang="ko-KR" sz="4000" b="1" dirty="0"/>
              <a:t> – </a:t>
            </a:r>
            <a:r>
              <a:rPr lang="ko-KR" altLang="en-US" sz="4000" b="1" dirty="0"/>
              <a:t>읽기전용 </a:t>
            </a:r>
            <a:r>
              <a:rPr lang="ko-KR" altLang="en-US" sz="4000" b="1" dirty="0" err="1"/>
              <a:t>복제본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DCF5FC-AF49-C379-8EB7-EBBB8C27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읽기 업무를 분담하여 소스 데이터베이스에 대한 워크로드 부하 완화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다른 지역의 애플리케이션에 데이터를 제공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장애 발생시 빠른 복구를 위해 읽기 전용 복제본을 마스터로 승격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MySQL, MariaDB </a:t>
            </a:r>
            <a:r>
              <a:rPr lang="ko-KR" altLang="en-US" sz="2000" dirty="0"/>
              <a:t>및 </a:t>
            </a:r>
            <a:r>
              <a:rPr lang="en-US" altLang="ko-KR" sz="2000" dirty="0"/>
              <a:t>PostgreSQL, Oracle </a:t>
            </a:r>
            <a:r>
              <a:rPr lang="ko-KR" altLang="en-US" sz="2000" dirty="0"/>
              <a:t>지원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25709-7B0F-EAFF-D6F2-A96B7876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74" y="3514725"/>
            <a:ext cx="3354510" cy="31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76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인스턴스와 함께 데이터베이스도 확장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EAE72D-6BFD-3784-A3A6-04466576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5" y="1752600"/>
            <a:ext cx="10984510" cy="49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65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가용성 및 내구성</a:t>
            </a:r>
            <a:r>
              <a:rPr lang="en-US" altLang="ko-KR" sz="4000" b="1" dirty="0"/>
              <a:t> – </a:t>
            </a:r>
            <a:r>
              <a:rPr lang="ko-KR" altLang="en-US" sz="4000" b="1" dirty="0"/>
              <a:t>자동 백업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DCF5FC-AF49-C379-8EB7-EBBB8C27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매일 전체 인스턴스에 대한 볼륨 백업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데이터베이스 변경 로그 저장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기본 </a:t>
            </a:r>
            <a:r>
              <a:rPr lang="en-US" altLang="ko-KR" sz="2000" dirty="0"/>
              <a:t>7</a:t>
            </a:r>
            <a:r>
              <a:rPr lang="ko-KR" altLang="en-US" sz="2000" dirty="0"/>
              <a:t>일</a:t>
            </a:r>
            <a:r>
              <a:rPr lang="en-US" altLang="ko-KR" sz="2000" dirty="0"/>
              <a:t>, </a:t>
            </a:r>
            <a:r>
              <a:rPr lang="ko-KR" altLang="en-US" sz="2000" dirty="0"/>
              <a:t>최대 </a:t>
            </a:r>
            <a:r>
              <a:rPr lang="en-US" altLang="ko-KR" sz="2000" dirty="0"/>
              <a:t>35</a:t>
            </a:r>
            <a:r>
              <a:rPr lang="ko-KR" altLang="en-US" sz="2000" dirty="0"/>
              <a:t>일간 보관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백업 중 데이터베이스 성능 영향 최소화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다중 </a:t>
            </a:r>
            <a:r>
              <a:rPr lang="en-US" altLang="ko-KR" sz="2000" dirty="0"/>
              <a:t>AZ </a:t>
            </a:r>
            <a:r>
              <a:rPr lang="ko-KR" altLang="en-US" sz="2000" dirty="0"/>
              <a:t>배포 사용시 </a:t>
            </a:r>
            <a:r>
              <a:rPr lang="en-US" altLang="ko-KR" sz="2000" dirty="0"/>
              <a:t>standby</a:t>
            </a:r>
            <a:r>
              <a:rPr lang="ko-KR" altLang="en-US" sz="2000" dirty="0"/>
              <a:t>를 통한 백업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D5B816-9904-3364-8A5F-28DCB31B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93" y="2842682"/>
            <a:ext cx="5224877" cy="35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94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가용성 및 내구성</a:t>
            </a:r>
            <a:r>
              <a:rPr lang="en-US" altLang="ko-KR" sz="4000" b="1" dirty="0"/>
              <a:t> – </a:t>
            </a:r>
            <a:r>
              <a:rPr lang="ko-KR" altLang="en-US" sz="4000" b="1" dirty="0"/>
              <a:t>데이터베이스 스냅샷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CDCF5FC-AF49-C379-8EB7-EBBB8C27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증분식</a:t>
            </a:r>
            <a:r>
              <a:rPr lang="ko-KR" altLang="en-US" sz="2000" dirty="0"/>
              <a:t> 백업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Amazon S3 99.9999999999% </a:t>
            </a:r>
            <a:r>
              <a:rPr lang="ko-KR" altLang="en-US" sz="2000" dirty="0"/>
              <a:t>내구성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스냅샷 암호화 기능 지원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여러 </a:t>
            </a:r>
            <a:r>
              <a:rPr lang="en-US" altLang="ko-KR" sz="2000" dirty="0"/>
              <a:t>region</a:t>
            </a:r>
            <a:r>
              <a:rPr lang="ko-KR" altLang="en-US" sz="2000" dirty="0"/>
              <a:t>에 복사하거나 다른 계정과 공유 가능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494F9-F674-69C6-1FB2-45CB5183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45" y="3585220"/>
            <a:ext cx="4982425" cy="290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9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Aurora Database</a:t>
            </a:r>
            <a:endParaRPr lang="ko-KR" altLang="en-US" sz="4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E7AEB7-0EC2-B0C3-BDFB-65D1EBD0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8" y="1625745"/>
            <a:ext cx="10663223" cy="47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5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Aurora Database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501064C-D377-AFD9-BA18-0A699B3A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클라우드용으로 구축된 </a:t>
            </a:r>
            <a:r>
              <a:rPr lang="en-US" altLang="ko-KR" sz="2000" dirty="0"/>
              <a:t>MySQL </a:t>
            </a:r>
            <a:r>
              <a:rPr lang="ko-KR" altLang="en-US" sz="2000" dirty="0"/>
              <a:t>및 </a:t>
            </a:r>
            <a:r>
              <a:rPr lang="en-US" altLang="ko-KR" sz="2000" dirty="0"/>
              <a:t>PostgreSQL </a:t>
            </a:r>
            <a:r>
              <a:rPr lang="ko-KR" altLang="en-US" sz="2000" dirty="0"/>
              <a:t>호환 관계형 데이터베이스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1/10</a:t>
            </a:r>
            <a:r>
              <a:rPr lang="en-US" altLang="ko-KR" sz="2000" baseline="30000" dirty="0"/>
              <a:t>th</a:t>
            </a:r>
            <a:r>
              <a:rPr lang="en-US" altLang="ko-KR" sz="2000" dirty="0"/>
              <a:t> </a:t>
            </a:r>
            <a:r>
              <a:rPr lang="ko-KR" altLang="en-US" sz="2000" dirty="0"/>
              <a:t>비용으로 상업용 데이터베이스의 성능 및 가용성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66A77D-C691-1294-1997-07E3420AC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2" y="3429000"/>
            <a:ext cx="11050515" cy="26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0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1303018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EC2 </a:t>
            </a:r>
            <a:r>
              <a:rPr lang="ko-KR" altLang="en-US" sz="3600" b="1" dirty="0"/>
              <a:t>인스턴스가 사용할 수 있는 블록 스토리지 옵션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74AFC-A6CA-5F0F-5D8C-AB069BDA9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58" y="2093532"/>
            <a:ext cx="8773749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92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전통적인 데이터 복제 방식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8F5566-7683-7773-A65A-A8E02694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0" y="1790700"/>
            <a:ext cx="11174410" cy="48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54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Aurora – </a:t>
            </a:r>
            <a:r>
              <a:rPr lang="ko-KR" altLang="en-US" sz="4000" b="1" dirty="0"/>
              <a:t>확장</a:t>
            </a:r>
            <a:r>
              <a:rPr lang="en-US" altLang="ko-KR" sz="4000" b="1" dirty="0"/>
              <a:t>, </a:t>
            </a:r>
            <a:r>
              <a:rPr lang="ko-KR" altLang="en-US" sz="4000" b="1" dirty="0"/>
              <a:t>분산형 아키텍처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07E71D4-02DB-C452-C603-D4407A2E3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데이터베이스용으로 설계된 로그 구조 기반의 분산형 스토리지 시스템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3</a:t>
            </a:r>
            <a:r>
              <a:rPr lang="ko-KR" altLang="en-US" sz="2000" dirty="0"/>
              <a:t>개의 가용 영역에 걸친 수백 개 이상의 스토리지 노드로 </a:t>
            </a:r>
            <a:r>
              <a:rPr lang="ko-KR" altLang="en-US" sz="2000" dirty="0" err="1"/>
              <a:t>스트라이핑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AZ </a:t>
            </a:r>
            <a:r>
              <a:rPr lang="ko-KR" altLang="en-US" sz="2000" dirty="0"/>
              <a:t>전체 장애 </a:t>
            </a:r>
            <a:r>
              <a:rPr lang="en-US" altLang="ko-KR" sz="2000" dirty="0"/>
              <a:t>+ 1</a:t>
            </a:r>
            <a:r>
              <a:rPr lang="ko-KR" altLang="en-US" sz="2000" dirty="0"/>
              <a:t>개의 데이터 손실까지 대비 가능한 총 </a:t>
            </a:r>
            <a:r>
              <a:rPr lang="en-US" altLang="ko-KR" sz="2000" dirty="0"/>
              <a:t>6</a:t>
            </a:r>
            <a:r>
              <a:rPr lang="ko-KR" altLang="en-US" sz="2000" dirty="0"/>
              <a:t>개의 </a:t>
            </a:r>
            <a:r>
              <a:rPr lang="ko-KR" altLang="en-US" sz="2000" dirty="0" err="1"/>
              <a:t>복제본</a:t>
            </a:r>
            <a:r>
              <a:rPr lang="ko-KR" altLang="en-US" sz="2000" dirty="0"/>
              <a:t> 유지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스토리지를 공유하여 복제 작업 부하를 줄어들도록 함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BBB57-7BF1-4105-994B-9F9AEBB8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341" y="3423535"/>
            <a:ext cx="3702264" cy="32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85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목적에 맞게 구축된 데이터베이스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B08D53-2A62-BEF3-CC9A-199142C0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0" y="1517119"/>
            <a:ext cx="11644540" cy="49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76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</a:t>
            </a:r>
            <a:r>
              <a:rPr lang="en-US" altLang="ko-KR" sz="4000" b="1" dirty="0" err="1"/>
              <a:t>ElasticCache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EE89E2-4D1D-3B44-894C-2DD30C662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8"/>
            <a:ext cx="10515600" cy="5149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Redis, Memcached</a:t>
            </a:r>
            <a:r>
              <a:rPr lang="ko-KR" altLang="en-US" sz="2000" dirty="0"/>
              <a:t>와 호환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완전관리형인</a:t>
            </a:r>
            <a:r>
              <a:rPr lang="ko-KR" altLang="en-US" sz="2000" dirty="0"/>
              <a:t> 메모리 스토어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읽기 작업이 과중한 경우 지연시간 단축</a:t>
            </a:r>
            <a:r>
              <a:rPr lang="en-US" altLang="ko-KR" sz="2000" dirty="0"/>
              <a:t>, </a:t>
            </a:r>
            <a:r>
              <a:rPr lang="ko-KR" altLang="en-US" sz="2000" dirty="0"/>
              <a:t>처리량 향상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콘솔에서 몇번의 클릭으로 손쉽게 설정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 err="1"/>
              <a:t>밀리초</a:t>
            </a:r>
            <a:r>
              <a:rPr lang="ko-KR" altLang="en-US" sz="2000" dirty="0"/>
              <a:t> 미만의 응답시간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Scale-up/in/out </a:t>
            </a:r>
            <a:r>
              <a:rPr lang="ko-KR" altLang="en-US" sz="2000" dirty="0"/>
              <a:t>다양한 옵션</a:t>
            </a:r>
            <a:r>
              <a:rPr lang="en-US" altLang="ko-KR" sz="2000" dirty="0"/>
              <a:t>, </a:t>
            </a:r>
            <a:r>
              <a:rPr lang="ko-KR" altLang="en-US" sz="2000" dirty="0"/>
              <a:t>수요에 맞게 확장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다중 가용영역</a:t>
            </a:r>
            <a:r>
              <a:rPr lang="en-US" altLang="ko-KR" sz="2000" dirty="0"/>
              <a:t>(AZ) </a:t>
            </a:r>
            <a:r>
              <a:rPr lang="ko-KR" altLang="en-US" sz="2000" dirty="0"/>
              <a:t>지원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추가 </a:t>
            </a:r>
            <a:r>
              <a:rPr lang="ko-KR" altLang="en-US" sz="2000" dirty="0" err="1"/>
              <a:t>비용없이</a:t>
            </a:r>
            <a:r>
              <a:rPr lang="ko-KR" altLang="en-US" sz="2000" dirty="0"/>
              <a:t> </a:t>
            </a:r>
            <a:r>
              <a:rPr lang="en-US" altLang="ko-KR" sz="2000" dirty="0"/>
              <a:t>CloudWatch</a:t>
            </a:r>
            <a:r>
              <a:rPr lang="ko-KR" altLang="en-US" sz="2000" dirty="0"/>
              <a:t>를 통한 상세한 통계 모니터링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A6135-C379-4E27-C1C1-2C109879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635" y="2095499"/>
            <a:ext cx="2906995" cy="29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31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</a:t>
            </a:r>
            <a:r>
              <a:rPr lang="en-US" altLang="ko-KR" sz="4000" b="1" dirty="0" err="1"/>
              <a:t>ElasticCache</a:t>
            </a:r>
            <a:endParaRPr lang="ko-KR" altLang="en-US" sz="4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CA7FE3-67D6-C60C-1781-4F57C700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30" y="1362564"/>
            <a:ext cx="8920739" cy="52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33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DynamoDB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EE89E2-4D1D-3B44-894C-2DD30C662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8"/>
            <a:ext cx="10515600" cy="5149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완전관리형 </a:t>
            </a:r>
            <a:r>
              <a:rPr lang="en-US" altLang="ko-KR" sz="2000" dirty="0"/>
              <a:t>key-value, </a:t>
            </a:r>
            <a:r>
              <a:rPr lang="ko-KR" altLang="en-US" sz="2000" dirty="0"/>
              <a:t>문서</a:t>
            </a:r>
            <a:r>
              <a:rPr lang="en-US" altLang="ko-KR" sz="2000" dirty="0"/>
              <a:t> </a:t>
            </a:r>
            <a:r>
              <a:rPr lang="ko-KR" altLang="en-US" sz="2000" dirty="0"/>
              <a:t>데이터베이스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어떤 규모에서도 </a:t>
            </a:r>
            <a:r>
              <a:rPr lang="en-US" altLang="ko-KR" sz="2000" dirty="0"/>
              <a:t>10</a:t>
            </a:r>
            <a:r>
              <a:rPr lang="ko-KR" altLang="en-US" sz="2000" dirty="0" err="1"/>
              <a:t>밀리초</a:t>
            </a:r>
            <a:r>
              <a:rPr lang="ko-KR" altLang="en-US" sz="2000" dirty="0"/>
              <a:t> 미만의 성능을 제공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내구성이 뛰어난 다중 </a:t>
            </a:r>
            <a:r>
              <a:rPr lang="ko-KR" altLang="en-US" sz="2000" dirty="0" err="1"/>
              <a:t>리전</a:t>
            </a:r>
            <a:r>
              <a:rPr lang="en-US" altLang="ko-KR" sz="2000" dirty="0"/>
              <a:t>, </a:t>
            </a:r>
            <a:r>
              <a:rPr lang="ko-KR" altLang="en-US" sz="2000" dirty="0"/>
              <a:t>다중 마스터 데이터베이스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보안</a:t>
            </a:r>
            <a:r>
              <a:rPr lang="en-US" altLang="ko-KR" sz="2000" dirty="0"/>
              <a:t>, </a:t>
            </a:r>
            <a:r>
              <a:rPr lang="ko-KR" altLang="en-US" sz="2000" dirty="0"/>
              <a:t>백업</a:t>
            </a:r>
            <a:r>
              <a:rPr lang="en-US" altLang="ko-KR" sz="2000" dirty="0"/>
              <a:t> </a:t>
            </a:r>
            <a:r>
              <a:rPr lang="ko-KR" altLang="en-US" sz="2000" dirty="0"/>
              <a:t>및 복원</a:t>
            </a:r>
            <a:r>
              <a:rPr lang="en-US" altLang="ko-KR" sz="2000" dirty="0"/>
              <a:t>, </a:t>
            </a:r>
            <a:r>
              <a:rPr lang="ko-KR" altLang="en-US" sz="2000" dirty="0"/>
              <a:t>인 메모리 </a:t>
            </a:r>
            <a:r>
              <a:rPr lang="ko-KR" altLang="en-US" sz="2000" dirty="0" err="1"/>
              <a:t>캐싱</a:t>
            </a:r>
            <a:r>
              <a:rPr lang="ko-KR" altLang="en-US" sz="2000" dirty="0"/>
              <a:t> 기능을 기본 제공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하루 </a:t>
            </a:r>
            <a:r>
              <a:rPr lang="en-US" altLang="ko-KR" sz="2000" dirty="0"/>
              <a:t>10</a:t>
            </a:r>
            <a:r>
              <a:rPr lang="ko-KR" altLang="en-US" sz="2000" dirty="0"/>
              <a:t>조 개 이상 요청 처리 가능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초당 </a:t>
            </a:r>
            <a:r>
              <a:rPr lang="en-US" altLang="ko-KR" sz="2000" dirty="0"/>
              <a:t>2000</a:t>
            </a:r>
            <a:r>
              <a:rPr lang="ko-KR" altLang="en-US" sz="2000" dirty="0"/>
              <a:t>만개 이상의 피크 요청을 지원 가능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사실상 무제한의 처리량과 스토리지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96FE0-CC33-CD40-EF14-88472DC1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604" y="1897737"/>
            <a:ext cx="3062526" cy="30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63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DynamoDB</a:t>
            </a:r>
            <a:endParaRPr lang="ko-KR" altLang="en-US" sz="4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F656CE-1E90-1E6C-3D34-C9C482701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8"/>
          <a:stretch/>
        </p:blipFill>
        <p:spPr>
          <a:xfrm>
            <a:off x="1665267" y="1355924"/>
            <a:ext cx="8821758" cy="53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49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CloudFront</a:t>
            </a:r>
            <a:r>
              <a:rPr lang="ko-KR" altLang="en-US" sz="3600" b="1" dirty="0"/>
              <a:t>와 </a:t>
            </a:r>
            <a:r>
              <a:rPr lang="en-US" altLang="ko-KR" sz="3600" b="1" dirty="0"/>
              <a:t>S3</a:t>
            </a:r>
            <a:r>
              <a:rPr lang="ko-KR" altLang="en-US" sz="3600" b="1" dirty="0"/>
              <a:t>를 활용한 정적 컨텐츠 부하 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24BF9D-EAEC-F211-9787-F1713BD5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728" y="1517119"/>
            <a:ext cx="8600543" cy="50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9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오브젝트 스토리지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B23F5D-7C41-74D7-2197-0C33EC68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8" y="1717781"/>
            <a:ext cx="10021699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72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Simple Storage Service(S3)</a:t>
            </a:r>
            <a:endParaRPr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6AC80-3193-F3DD-3554-9A42A7C8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7" y="1517119"/>
            <a:ext cx="10602805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5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Elastic Block Storage(EBS)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B3583-626A-8EF0-F5B5-ABF9C4B6D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EBS</a:t>
            </a:r>
            <a:r>
              <a:rPr lang="ko-KR" altLang="en-US" sz="2000" dirty="0"/>
              <a:t>는 </a:t>
            </a:r>
            <a:r>
              <a:rPr lang="en-US" altLang="ko-KR" sz="2000" dirty="0"/>
              <a:t>EC2</a:t>
            </a:r>
            <a:r>
              <a:rPr lang="ko-KR" altLang="en-US" sz="2000" dirty="0"/>
              <a:t>에서 사용하도록 설계된 영구 지속 블록 스토리지 서비스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EBS </a:t>
            </a:r>
            <a:r>
              <a:rPr lang="ko-KR" altLang="en-US" sz="2000" dirty="0"/>
              <a:t>볼륨을 활용하여 파일시스템을 생성하거나 블록 디바이스 자체로 활용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고성능 대규모 데이터 처리와 트랜잭션 집약적인 워크로드에 사용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데이터베이스</a:t>
            </a:r>
            <a:r>
              <a:rPr lang="en-US" altLang="ko-KR" sz="2000" dirty="0"/>
              <a:t>, </a:t>
            </a:r>
            <a:r>
              <a:rPr lang="ko-KR" altLang="en-US" sz="2000" dirty="0"/>
              <a:t>빅데이터 분석</a:t>
            </a:r>
            <a:r>
              <a:rPr lang="en-US" altLang="ko-KR" sz="2000" dirty="0"/>
              <a:t>, </a:t>
            </a:r>
            <a:r>
              <a:rPr lang="ko-KR" altLang="en-US" sz="2000" dirty="0"/>
              <a:t>엔터프라이즈 애플리케이션과 같은 중요한 업무에 활용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E9E099-ECF6-B901-1E03-C490FD76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661" y="3967670"/>
            <a:ext cx="3461309" cy="269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27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S3</a:t>
            </a:r>
            <a:r>
              <a:rPr lang="ko-KR" altLang="en-US" sz="4000" b="1" dirty="0"/>
              <a:t> 스토리지 클래스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DE6EC4-0AE4-AE8D-69A0-32AA7A05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3" y="1748861"/>
            <a:ext cx="1091717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4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S3 </a:t>
            </a:r>
            <a:r>
              <a:rPr lang="ko-KR" altLang="en-US" sz="4000" b="1" dirty="0"/>
              <a:t>고가용성 및 내구성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74028E0-D171-37E3-0FBF-21E054CF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8"/>
            <a:ext cx="10515600" cy="5149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데이터는 </a:t>
            </a:r>
            <a:r>
              <a:rPr lang="en-US" altLang="ko-KR" sz="2000" dirty="0"/>
              <a:t>3</a:t>
            </a:r>
            <a:r>
              <a:rPr lang="ko-KR" altLang="en-US" sz="2000" dirty="0"/>
              <a:t>곳 이상의 물리적으로 분리된 가용영역에 저장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S3</a:t>
            </a:r>
            <a:r>
              <a:rPr lang="ko-KR" altLang="en-US" sz="2000" dirty="0"/>
              <a:t>의 내구성과 가용성 설계 기준</a:t>
            </a:r>
            <a:endParaRPr lang="en-US" altLang="ko-KR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내구성</a:t>
            </a:r>
            <a:r>
              <a:rPr lang="en-US" altLang="ko-KR" sz="1600" dirty="0"/>
              <a:t>: 99.999999999%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가용 수준</a:t>
            </a:r>
            <a:r>
              <a:rPr lang="en-US" altLang="ko-KR" sz="1600" dirty="0"/>
              <a:t>: 99.99%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A5602B-DCDA-A764-6560-D30DA892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528" y="2809454"/>
            <a:ext cx="3010320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76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S3 </a:t>
            </a:r>
            <a:r>
              <a:rPr lang="ko-KR" altLang="en-US" sz="4000" b="1" dirty="0"/>
              <a:t>성능 및 용량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74028E0-D171-37E3-0FBF-21E054CF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8"/>
            <a:ext cx="10515600" cy="5149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파티션 당 초당 </a:t>
            </a:r>
            <a:r>
              <a:rPr lang="en-US" altLang="ko-KR" sz="2000" dirty="0"/>
              <a:t>5,500</a:t>
            </a:r>
            <a:r>
              <a:rPr lang="ko-KR" altLang="en-US" sz="2000" dirty="0"/>
              <a:t>외 읽기 또는 </a:t>
            </a:r>
            <a:r>
              <a:rPr lang="en-US" altLang="ko-KR" sz="2000" dirty="0"/>
              <a:t>3,500</a:t>
            </a:r>
            <a:r>
              <a:rPr lang="ko-KR" altLang="en-US" sz="2000" dirty="0"/>
              <a:t>회 쓰기 지원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병렬처리로 성능 극대화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65F2AB-5B88-CFB1-8493-403194BD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789" y="3294216"/>
            <a:ext cx="7398124" cy="29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8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Amazon EBS </a:t>
            </a:r>
            <a:r>
              <a:rPr lang="ko-KR" altLang="en-US" sz="4000" b="1" dirty="0"/>
              <a:t>운영 우수성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B3583-626A-8EF0-F5B5-ABF9C4B6D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완전 관리형 서비스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다양한 이벤트 및 모니터링 지표 제공</a:t>
            </a:r>
            <a:r>
              <a:rPr lang="en-US" altLang="ko-KR" sz="2000" dirty="0"/>
              <a:t>(5</a:t>
            </a:r>
            <a:r>
              <a:rPr lang="ko-KR" altLang="en-US" sz="2000" dirty="0"/>
              <a:t>분 단위</a:t>
            </a:r>
            <a:r>
              <a:rPr lang="en-US" altLang="ko-KR" sz="2000" dirty="0"/>
              <a:t>, io1</a:t>
            </a:r>
            <a:r>
              <a:rPr lang="ko-KR" altLang="en-US" sz="2000" dirty="0"/>
              <a:t>은 </a:t>
            </a:r>
            <a:r>
              <a:rPr lang="en-US" altLang="ko-KR" sz="2000" dirty="0"/>
              <a:t>1</a:t>
            </a:r>
            <a:r>
              <a:rPr lang="ko-KR" altLang="en-US" sz="2000" dirty="0"/>
              <a:t>분 단위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처리량</a:t>
            </a:r>
            <a:r>
              <a:rPr lang="en-US" altLang="ko-KR" sz="2000" dirty="0"/>
              <a:t>, IOPS, </a:t>
            </a:r>
            <a:r>
              <a:rPr lang="ko-KR" altLang="en-US" sz="2000" dirty="0"/>
              <a:t>지연시간 등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SDK </a:t>
            </a:r>
            <a:r>
              <a:rPr lang="ko-KR" altLang="en-US" sz="2000" dirty="0"/>
              <a:t>및 </a:t>
            </a:r>
            <a:r>
              <a:rPr lang="en-US" altLang="ko-KR" sz="2000" dirty="0"/>
              <a:t>CLI</a:t>
            </a:r>
            <a:r>
              <a:rPr lang="ko-KR" altLang="en-US" sz="2000" dirty="0"/>
              <a:t>로 자동화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Amazon Data Lifecycle Manager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스케줄 기반 자동 스냅샷 생성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보관 기관 정책</a:t>
            </a:r>
            <a:r>
              <a:rPr lang="en-US" altLang="ko-KR" sz="1600" dirty="0"/>
              <a:t>/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리전</a:t>
            </a:r>
            <a:r>
              <a:rPr lang="ko-KR" altLang="en-US" sz="1600" dirty="0"/>
              <a:t> 복제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태그 기반 타겟 볼륨 선정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8CE733-069F-FB4F-2264-D652B47BF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582" y="2964541"/>
            <a:ext cx="4085139" cy="37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IOPS, Throughput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B3583-626A-8EF0-F5B5-ABF9C4B6D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IOPS</a:t>
            </a:r>
            <a:r>
              <a:rPr lang="ko-KR" altLang="en-US" sz="2000" dirty="0"/>
              <a:t>는 초당 발생하는 </a:t>
            </a:r>
            <a:r>
              <a:rPr lang="en-US" altLang="ko-KR" sz="2000" dirty="0"/>
              <a:t>IO Operation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Throughput</a:t>
            </a:r>
            <a:r>
              <a:rPr lang="ko-KR" altLang="en-US" sz="2000" dirty="0"/>
              <a:t>은 초당 처리한 양</a:t>
            </a:r>
            <a:endParaRPr lang="en-US" altLang="ko-KR" sz="2000" dirty="0"/>
          </a:p>
        </p:txBody>
      </p:sp>
      <p:pic>
        <p:nvPicPr>
          <p:cNvPr id="9" name="그래픽 8" descr="입술 윤곽선">
            <a:extLst>
              <a:ext uri="{FF2B5EF4-FFF2-40B4-BE49-F238E27FC236}">
                <a16:creationId xmlns:a16="http://schemas.microsoft.com/office/drawing/2014/main" id="{5FBFEAE2-B11D-09C1-9A6B-4DC57D7CB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489" y="1787258"/>
            <a:ext cx="914400" cy="914400"/>
          </a:xfrm>
          <a:prstGeom prst="rect">
            <a:avLst/>
          </a:prstGeom>
        </p:spPr>
      </p:pic>
      <p:pic>
        <p:nvPicPr>
          <p:cNvPr id="11" name="그래픽 10" descr="초콜릿 단색으로 채워진">
            <a:extLst>
              <a:ext uri="{FF2B5EF4-FFF2-40B4-BE49-F238E27FC236}">
                <a16:creationId xmlns:a16="http://schemas.microsoft.com/office/drawing/2014/main" id="{3BF85759-10B0-5652-B082-D1FB15837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7679" y="1943604"/>
            <a:ext cx="601711" cy="601711"/>
          </a:xfrm>
          <a:prstGeom prst="rect">
            <a:avLst/>
          </a:prstGeom>
        </p:spPr>
      </p:pic>
      <p:pic>
        <p:nvPicPr>
          <p:cNvPr id="12" name="그래픽 11" descr="초콜릿 단색으로 채워진">
            <a:extLst>
              <a:ext uri="{FF2B5EF4-FFF2-40B4-BE49-F238E27FC236}">
                <a16:creationId xmlns:a16="http://schemas.microsoft.com/office/drawing/2014/main" id="{F61AEEA3-A45D-8807-9B4D-3E0D78354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9390" y="1943604"/>
            <a:ext cx="601711" cy="601711"/>
          </a:xfrm>
          <a:prstGeom prst="rect">
            <a:avLst/>
          </a:prstGeom>
        </p:spPr>
      </p:pic>
      <p:pic>
        <p:nvPicPr>
          <p:cNvPr id="14" name="그래픽 13" descr="초콜릿 단색으로 채워진">
            <a:extLst>
              <a:ext uri="{FF2B5EF4-FFF2-40B4-BE49-F238E27FC236}">
                <a16:creationId xmlns:a16="http://schemas.microsoft.com/office/drawing/2014/main" id="{163BC9EE-D876-3C3E-A7C9-1C267C6F9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214" y="1943603"/>
            <a:ext cx="601711" cy="601711"/>
          </a:xfrm>
          <a:prstGeom prst="rect">
            <a:avLst/>
          </a:prstGeom>
        </p:spPr>
      </p:pic>
      <p:pic>
        <p:nvPicPr>
          <p:cNvPr id="15" name="그래픽 14" descr="초콜릿 단색으로 채워진">
            <a:extLst>
              <a:ext uri="{FF2B5EF4-FFF2-40B4-BE49-F238E27FC236}">
                <a16:creationId xmlns:a16="http://schemas.microsoft.com/office/drawing/2014/main" id="{9B7A51D3-89D7-3D1C-B897-D2D0A720E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1038" y="1943603"/>
            <a:ext cx="601711" cy="601711"/>
          </a:xfrm>
          <a:prstGeom prst="rect">
            <a:avLst/>
          </a:prstGeom>
        </p:spPr>
      </p:pic>
      <p:pic>
        <p:nvPicPr>
          <p:cNvPr id="16" name="그래픽 15" descr="입술 윤곽선">
            <a:extLst>
              <a:ext uri="{FF2B5EF4-FFF2-40B4-BE49-F238E27FC236}">
                <a16:creationId xmlns:a16="http://schemas.microsoft.com/office/drawing/2014/main" id="{AF60D0EB-03B7-CE7A-33CF-01B0A7EA7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9961" y="4283703"/>
            <a:ext cx="1496669" cy="1496669"/>
          </a:xfrm>
          <a:prstGeom prst="rect">
            <a:avLst/>
          </a:prstGeom>
        </p:spPr>
      </p:pic>
      <p:pic>
        <p:nvPicPr>
          <p:cNvPr id="17" name="그래픽 16" descr="초콜릿 단색으로 채워진">
            <a:extLst>
              <a:ext uri="{FF2B5EF4-FFF2-40B4-BE49-F238E27FC236}">
                <a16:creationId xmlns:a16="http://schemas.microsoft.com/office/drawing/2014/main" id="{4E1342D4-FE9C-AE99-55CB-13807783F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7980" y="4027221"/>
            <a:ext cx="1593391" cy="15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9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IOPS, Throughput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B3583-626A-8EF0-F5B5-ABF9C4B6D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빠르게 여러 개를 먹는 능력이 필요</a:t>
            </a:r>
            <a:r>
              <a:rPr lang="en-US" altLang="ko-KR" sz="2000" dirty="0"/>
              <a:t>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IOPS</a:t>
            </a:r>
            <a:r>
              <a:rPr lang="ko-KR" altLang="en-US" sz="2000" dirty="0"/>
              <a:t>가 </a:t>
            </a:r>
            <a:r>
              <a:rPr lang="ko-KR" altLang="en-US" sz="2000" dirty="0" err="1"/>
              <a:t>높아야함</a:t>
            </a:r>
            <a:endParaRPr lang="en-US" altLang="ko-KR" sz="2000" dirty="0"/>
          </a:p>
        </p:txBody>
      </p:sp>
      <p:pic>
        <p:nvPicPr>
          <p:cNvPr id="9" name="그래픽 8" descr="입술 윤곽선">
            <a:extLst>
              <a:ext uri="{FF2B5EF4-FFF2-40B4-BE49-F238E27FC236}">
                <a16:creationId xmlns:a16="http://schemas.microsoft.com/office/drawing/2014/main" id="{5FBFEAE2-B11D-09C1-9A6B-4DC57D7CB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7489" y="1787258"/>
            <a:ext cx="914400" cy="914400"/>
          </a:xfrm>
          <a:prstGeom prst="rect">
            <a:avLst/>
          </a:prstGeom>
        </p:spPr>
      </p:pic>
      <p:pic>
        <p:nvPicPr>
          <p:cNvPr id="11" name="그래픽 10" descr="초콜릿 단색으로 채워진">
            <a:extLst>
              <a:ext uri="{FF2B5EF4-FFF2-40B4-BE49-F238E27FC236}">
                <a16:creationId xmlns:a16="http://schemas.microsoft.com/office/drawing/2014/main" id="{3BF85759-10B0-5652-B082-D1FB15837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7679" y="1943604"/>
            <a:ext cx="601711" cy="601711"/>
          </a:xfrm>
          <a:prstGeom prst="rect">
            <a:avLst/>
          </a:prstGeom>
        </p:spPr>
      </p:pic>
      <p:pic>
        <p:nvPicPr>
          <p:cNvPr id="12" name="그래픽 11" descr="초콜릿 단색으로 채워진">
            <a:extLst>
              <a:ext uri="{FF2B5EF4-FFF2-40B4-BE49-F238E27FC236}">
                <a16:creationId xmlns:a16="http://schemas.microsoft.com/office/drawing/2014/main" id="{F61AEEA3-A45D-8807-9B4D-3E0D78354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9390" y="1943604"/>
            <a:ext cx="601711" cy="601711"/>
          </a:xfrm>
          <a:prstGeom prst="rect">
            <a:avLst/>
          </a:prstGeom>
        </p:spPr>
      </p:pic>
      <p:pic>
        <p:nvPicPr>
          <p:cNvPr id="14" name="그래픽 13" descr="초콜릿 단색으로 채워진">
            <a:extLst>
              <a:ext uri="{FF2B5EF4-FFF2-40B4-BE49-F238E27FC236}">
                <a16:creationId xmlns:a16="http://schemas.microsoft.com/office/drawing/2014/main" id="{163BC9EE-D876-3C3E-A7C9-1C267C6F9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0214" y="1943603"/>
            <a:ext cx="601711" cy="601711"/>
          </a:xfrm>
          <a:prstGeom prst="rect">
            <a:avLst/>
          </a:prstGeom>
        </p:spPr>
      </p:pic>
      <p:pic>
        <p:nvPicPr>
          <p:cNvPr id="15" name="그래픽 14" descr="초콜릿 단색으로 채워진">
            <a:extLst>
              <a:ext uri="{FF2B5EF4-FFF2-40B4-BE49-F238E27FC236}">
                <a16:creationId xmlns:a16="http://schemas.microsoft.com/office/drawing/2014/main" id="{9B7A51D3-89D7-3D1C-B897-D2D0A720E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1038" y="1943603"/>
            <a:ext cx="601711" cy="601711"/>
          </a:xfrm>
          <a:prstGeom prst="rect">
            <a:avLst/>
          </a:prstGeom>
        </p:spPr>
      </p:pic>
      <p:pic>
        <p:nvPicPr>
          <p:cNvPr id="13" name="그래픽 12" descr="초콜릿 단색으로 채워진">
            <a:extLst>
              <a:ext uri="{FF2B5EF4-FFF2-40B4-BE49-F238E27FC236}">
                <a16:creationId xmlns:a16="http://schemas.microsoft.com/office/drawing/2014/main" id="{0D16D2DB-5DDA-E803-A304-6A1366B5C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7678" y="2541827"/>
            <a:ext cx="601711" cy="601711"/>
          </a:xfrm>
          <a:prstGeom prst="rect">
            <a:avLst/>
          </a:prstGeom>
        </p:spPr>
      </p:pic>
      <p:pic>
        <p:nvPicPr>
          <p:cNvPr id="18" name="그래픽 17" descr="초콜릿 단색으로 채워진">
            <a:extLst>
              <a:ext uri="{FF2B5EF4-FFF2-40B4-BE49-F238E27FC236}">
                <a16:creationId xmlns:a16="http://schemas.microsoft.com/office/drawing/2014/main" id="{1F285DDB-9AA7-10E4-6DC4-C762FE2D4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9389" y="2541827"/>
            <a:ext cx="601711" cy="601711"/>
          </a:xfrm>
          <a:prstGeom prst="rect">
            <a:avLst/>
          </a:prstGeom>
        </p:spPr>
      </p:pic>
      <p:pic>
        <p:nvPicPr>
          <p:cNvPr id="19" name="그래픽 18" descr="초콜릿 단색으로 채워진">
            <a:extLst>
              <a:ext uri="{FF2B5EF4-FFF2-40B4-BE49-F238E27FC236}">
                <a16:creationId xmlns:a16="http://schemas.microsoft.com/office/drawing/2014/main" id="{915E7927-2998-5404-CD73-BA5934D8E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0213" y="2541826"/>
            <a:ext cx="601711" cy="601711"/>
          </a:xfrm>
          <a:prstGeom prst="rect">
            <a:avLst/>
          </a:prstGeom>
        </p:spPr>
      </p:pic>
      <p:pic>
        <p:nvPicPr>
          <p:cNvPr id="20" name="그래픽 19" descr="초콜릿 단색으로 채워진">
            <a:extLst>
              <a:ext uri="{FF2B5EF4-FFF2-40B4-BE49-F238E27FC236}">
                <a16:creationId xmlns:a16="http://schemas.microsoft.com/office/drawing/2014/main" id="{05D091D3-366C-81F3-303C-CFBBA22FD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1037" y="2541826"/>
            <a:ext cx="601711" cy="601711"/>
          </a:xfrm>
          <a:prstGeom prst="rect">
            <a:avLst/>
          </a:prstGeom>
        </p:spPr>
      </p:pic>
      <p:pic>
        <p:nvPicPr>
          <p:cNvPr id="21" name="그래픽 20" descr="초콜릿 단색으로 채워진">
            <a:extLst>
              <a:ext uri="{FF2B5EF4-FFF2-40B4-BE49-F238E27FC236}">
                <a16:creationId xmlns:a16="http://schemas.microsoft.com/office/drawing/2014/main" id="{F22A08C9-B3DE-1F53-0F07-39E40AE8A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7678" y="3143538"/>
            <a:ext cx="601711" cy="601711"/>
          </a:xfrm>
          <a:prstGeom prst="rect">
            <a:avLst/>
          </a:prstGeom>
        </p:spPr>
      </p:pic>
      <p:pic>
        <p:nvPicPr>
          <p:cNvPr id="22" name="그래픽 21" descr="초콜릿 단색으로 채워진">
            <a:extLst>
              <a:ext uri="{FF2B5EF4-FFF2-40B4-BE49-F238E27FC236}">
                <a16:creationId xmlns:a16="http://schemas.microsoft.com/office/drawing/2014/main" id="{175067A3-C5EA-D554-F92E-16C259FEA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9389" y="3143538"/>
            <a:ext cx="601711" cy="601711"/>
          </a:xfrm>
          <a:prstGeom prst="rect">
            <a:avLst/>
          </a:prstGeom>
        </p:spPr>
      </p:pic>
      <p:pic>
        <p:nvPicPr>
          <p:cNvPr id="23" name="그래픽 22" descr="초콜릿 단색으로 채워진">
            <a:extLst>
              <a:ext uri="{FF2B5EF4-FFF2-40B4-BE49-F238E27FC236}">
                <a16:creationId xmlns:a16="http://schemas.microsoft.com/office/drawing/2014/main" id="{B3FBB80E-63BE-0904-C772-C74A743A5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0213" y="3143537"/>
            <a:ext cx="601711" cy="601711"/>
          </a:xfrm>
          <a:prstGeom prst="rect">
            <a:avLst/>
          </a:prstGeom>
        </p:spPr>
      </p:pic>
      <p:pic>
        <p:nvPicPr>
          <p:cNvPr id="24" name="그래픽 23" descr="초콜릿 단색으로 채워진">
            <a:extLst>
              <a:ext uri="{FF2B5EF4-FFF2-40B4-BE49-F238E27FC236}">
                <a16:creationId xmlns:a16="http://schemas.microsoft.com/office/drawing/2014/main" id="{CB4A938D-EF6E-55C6-40B3-DC8889D9C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1037" y="3143537"/>
            <a:ext cx="601711" cy="601711"/>
          </a:xfrm>
          <a:prstGeom prst="rect">
            <a:avLst/>
          </a:prstGeom>
        </p:spPr>
      </p:pic>
      <p:pic>
        <p:nvPicPr>
          <p:cNvPr id="25" name="그래픽 24" descr="초콜릿 단색으로 채워진">
            <a:extLst>
              <a:ext uri="{FF2B5EF4-FFF2-40B4-BE49-F238E27FC236}">
                <a16:creationId xmlns:a16="http://schemas.microsoft.com/office/drawing/2014/main" id="{B62CBEBD-0CDE-D070-9184-7AB5EC9D9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7678" y="3741761"/>
            <a:ext cx="601711" cy="601711"/>
          </a:xfrm>
          <a:prstGeom prst="rect">
            <a:avLst/>
          </a:prstGeom>
        </p:spPr>
      </p:pic>
      <p:pic>
        <p:nvPicPr>
          <p:cNvPr id="26" name="그래픽 25" descr="초콜릿 단색으로 채워진">
            <a:extLst>
              <a:ext uri="{FF2B5EF4-FFF2-40B4-BE49-F238E27FC236}">
                <a16:creationId xmlns:a16="http://schemas.microsoft.com/office/drawing/2014/main" id="{EF2E4140-22CE-1A5B-3529-05085D96A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9389" y="3741761"/>
            <a:ext cx="601711" cy="601711"/>
          </a:xfrm>
          <a:prstGeom prst="rect">
            <a:avLst/>
          </a:prstGeom>
        </p:spPr>
      </p:pic>
      <p:pic>
        <p:nvPicPr>
          <p:cNvPr id="27" name="그래픽 26" descr="초콜릿 단색으로 채워진">
            <a:extLst>
              <a:ext uri="{FF2B5EF4-FFF2-40B4-BE49-F238E27FC236}">
                <a16:creationId xmlns:a16="http://schemas.microsoft.com/office/drawing/2014/main" id="{CF0F1DF0-4A19-D0E5-44F7-FE7F52841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0213" y="3741760"/>
            <a:ext cx="601711" cy="601711"/>
          </a:xfrm>
          <a:prstGeom prst="rect">
            <a:avLst/>
          </a:prstGeom>
        </p:spPr>
      </p:pic>
      <p:pic>
        <p:nvPicPr>
          <p:cNvPr id="28" name="그래픽 27" descr="초콜릿 단색으로 채워진">
            <a:extLst>
              <a:ext uri="{FF2B5EF4-FFF2-40B4-BE49-F238E27FC236}">
                <a16:creationId xmlns:a16="http://schemas.microsoft.com/office/drawing/2014/main" id="{8045DEA8-A0E6-13F0-D907-8617316FA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1037" y="3741760"/>
            <a:ext cx="601711" cy="601711"/>
          </a:xfrm>
          <a:prstGeom prst="rect">
            <a:avLst/>
          </a:prstGeom>
        </p:spPr>
      </p:pic>
      <p:pic>
        <p:nvPicPr>
          <p:cNvPr id="29" name="그래픽 28" descr="초콜릿 단색으로 채워진">
            <a:extLst>
              <a:ext uri="{FF2B5EF4-FFF2-40B4-BE49-F238E27FC236}">
                <a16:creationId xmlns:a16="http://schemas.microsoft.com/office/drawing/2014/main" id="{85BC6702-B05E-5E86-27B1-2CBDC2588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7678" y="4343472"/>
            <a:ext cx="601711" cy="601711"/>
          </a:xfrm>
          <a:prstGeom prst="rect">
            <a:avLst/>
          </a:prstGeom>
        </p:spPr>
      </p:pic>
      <p:pic>
        <p:nvPicPr>
          <p:cNvPr id="30" name="그래픽 29" descr="초콜릿 단색으로 채워진">
            <a:extLst>
              <a:ext uri="{FF2B5EF4-FFF2-40B4-BE49-F238E27FC236}">
                <a16:creationId xmlns:a16="http://schemas.microsoft.com/office/drawing/2014/main" id="{9F7AC680-3ED6-26AB-92F3-BBC6D9F86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9389" y="4343472"/>
            <a:ext cx="601711" cy="601711"/>
          </a:xfrm>
          <a:prstGeom prst="rect">
            <a:avLst/>
          </a:prstGeom>
        </p:spPr>
      </p:pic>
      <p:pic>
        <p:nvPicPr>
          <p:cNvPr id="31" name="그래픽 30" descr="초콜릿 단색으로 채워진">
            <a:extLst>
              <a:ext uri="{FF2B5EF4-FFF2-40B4-BE49-F238E27FC236}">
                <a16:creationId xmlns:a16="http://schemas.microsoft.com/office/drawing/2014/main" id="{424E1F8E-D540-4B2B-1165-4C3B69F84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0213" y="4343471"/>
            <a:ext cx="601711" cy="601711"/>
          </a:xfrm>
          <a:prstGeom prst="rect">
            <a:avLst/>
          </a:prstGeom>
        </p:spPr>
      </p:pic>
      <p:pic>
        <p:nvPicPr>
          <p:cNvPr id="32" name="그래픽 31" descr="초콜릿 단색으로 채워진">
            <a:extLst>
              <a:ext uri="{FF2B5EF4-FFF2-40B4-BE49-F238E27FC236}">
                <a16:creationId xmlns:a16="http://schemas.microsoft.com/office/drawing/2014/main" id="{7C22898E-6DFB-2D0D-D5A2-30CBCE1F6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1037" y="4343471"/>
            <a:ext cx="601711" cy="6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IOPS, Throughput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B3583-626A-8EF0-F5B5-ABF9C4B6D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큰 입으로 더 많은 데이터를 처리하는 능력이 높아야 함</a:t>
            </a:r>
            <a:endParaRPr lang="en-US" altLang="ko-KR" sz="2000" dirty="0"/>
          </a:p>
        </p:txBody>
      </p:sp>
      <p:pic>
        <p:nvPicPr>
          <p:cNvPr id="9" name="그래픽 8" descr="입술 윤곽선">
            <a:extLst>
              <a:ext uri="{FF2B5EF4-FFF2-40B4-BE49-F238E27FC236}">
                <a16:creationId xmlns:a16="http://schemas.microsoft.com/office/drawing/2014/main" id="{5FBFEAE2-B11D-09C1-9A6B-4DC57D7CB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3554" y="3459170"/>
            <a:ext cx="1738495" cy="1738495"/>
          </a:xfrm>
          <a:prstGeom prst="rect">
            <a:avLst/>
          </a:prstGeom>
        </p:spPr>
      </p:pic>
      <p:pic>
        <p:nvPicPr>
          <p:cNvPr id="11" name="그래픽 10" descr="초콜릿 단색으로 채워진">
            <a:extLst>
              <a:ext uri="{FF2B5EF4-FFF2-40B4-BE49-F238E27FC236}">
                <a16:creationId xmlns:a16="http://schemas.microsoft.com/office/drawing/2014/main" id="{3BF85759-10B0-5652-B082-D1FB15837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67" y="3178584"/>
            <a:ext cx="2299668" cy="22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0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0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IOPS, Throughput</a:t>
            </a:r>
            <a:endParaRPr lang="ko-KR" altLang="en-US" sz="4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D0D814-D216-E384-362E-51C2733EB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4" y="2185416"/>
            <a:ext cx="11532411" cy="384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86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1134</Words>
  <Application>Microsoft Office PowerPoint</Application>
  <PresentationFormat>와이드스크린</PresentationFormat>
  <Paragraphs>187</Paragraphs>
  <Slides>42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Arial</vt:lpstr>
      <vt:lpstr>Calibri</vt:lpstr>
      <vt:lpstr>Wingdings</vt:lpstr>
      <vt:lpstr>Office 테마</vt:lpstr>
      <vt:lpstr>AWS Storage and Database</vt:lpstr>
      <vt:lpstr>간단한 아키텍처에서도 Storage는 필수</vt:lpstr>
      <vt:lpstr>EC2 인스턴스가 사용할 수 있는 블록 스토리지 옵션</vt:lpstr>
      <vt:lpstr>Amazon Elastic Block Storage(EBS)</vt:lpstr>
      <vt:lpstr>Amazon EBS 운영 우수성</vt:lpstr>
      <vt:lpstr>IOPS, Throughput</vt:lpstr>
      <vt:lpstr>IOPS, Throughput</vt:lpstr>
      <vt:lpstr>IOPS, Throughput</vt:lpstr>
      <vt:lpstr>IOPS, Throughput</vt:lpstr>
      <vt:lpstr>Amazon EBS 볼륨 유형</vt:lpstr>
      <vt:lpstr>더 큰 볼륨이나 다른 타입이 필요하다면?</vt:lpstr>
      <vt:lpstr>Amazon EBS 무중단 변경 및 비용 효율성</vt:lpstr>
      <vt:lpstr>관리형 데이터베이스</vt:lpstr>
      <vt:lpstr>자체 관리 데이터베이스 시스템의 단점</vt:lpstr>
      <vt:lpstr>자체 관리 데이터베이스 시스템의 단점</vt:lpstr>
      <vt:lpstr>손쉬운 설치 및 HA 구성</vt:lpstr>
      <vt:lpstr>Amazon RDS</vt:lpstr>
      <vt:lpstr>Amazon RDS 운영 편의성</vt:lpstr>
      <vt:lpstr>Amazon RDS 운영 편의성 - Provision</vt:lpstr>
      <vt:lpstr>Amazon RDS 운영 편의성 - 모니터링</vt:lpstr>
      <vt:lpstr>Amazon RDS 운영 편의성 – 알람(Alarm)</vt:lpstr>
      <vt:lpstr>Amazon RDS 가용성 및 내구성</vt:lpstr>
      <vt:lpstr>Amazon RDS 가용성 및 내구성</vt:lpstr>
      <vt:lpstr>가용성 및 내구성 – 읽기전용 복제본</vt:lpstr>
      <vt:lpstr>인스턴스와 함께 데이터베이스도 확장</vt:lpstr>
      <vt:lpstr>가용성 및 내구성 – 자동 백업</vt:lpstr>
      <vt:lpstr>가용성 및 내구성 – 데이터베이스 스냅샷</vt:lpstr>
      <vt:lpstr>Amazon Aurora Database</vt:lpstr>
      <vt:lpstr>Amazon Aurora Database</vt:lpstr>
      <vt:lpstr>전통적인 데이터 복제 방식</vt:lpstr>
      <vt:lpstr>Amazon Aurora – 확장, 분산형 아키텍처</vt:lpstr>
      <vt:lpstr>목적에 맞게 구축된 데이터베이스</vt:lpstr>
      <vt:lpstr>Amazon ElasticCache</vt:lpstr>
      <vt:lpstr>Amazon ElasticCache</vt:lpstr>
      <vt:lpstr>Amazon DynamoDB</vt:lpstr>
      <vt:lpstr>Amazon DynamoDB</vt:lpstr>
      <vt:lpstr>CloudFront와 S3를 활용한 정적 컨텐츠 부하 분산</vt:lpstr>
      <vt:lpstr>오브젝트 스토리지</vt:lpstr>
      <vt:lpstr>Amazon Simple Storage Service(S3)</vt:lpstr>
      <vt:lpstr>Amazon S3 스토리지 클래스</vt:lpstr>
      <vt:lpstr>Amazon S3 고가용성 및 내구성</vt:lpstr>
      <vt:lpstr>Amazon S3 성능 및 용량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EC2</dc:title>
  <dc:creator>김재현</dc:creator>
  <cp:lastModifiedBy>김재현</cp:lastModifiedBy>
  <cp:revision>60</cp:revision>
  <dcterms:created xsi:type="dcterms:W3CDTF">2022-06-28T01:58:12Z</dcterms:created>
  <dcterms:modified xsi:type="dcterms:W3CDTF">2022-08-04T06:51:49Z</dcterms:modified>
</cp:coreProperties>
</file>